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EFA5C5-3616-4191-B1BB-D4BFFB3B6D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0F51C9-53F9-41C6-86AA-0A5629D3CD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3B63C2-E350-4030-B2D2-9ABB6826429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D4A2C8-2FFE-492C-BF33-AA875C8A1DE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BCA616-3E06-4528-B9D8-60A25014E1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904E6B-3F5A-47DF-B201-ABC52923F3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6242AE-74FF-46F3-8E6B-0A5FF00662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17027B-ED24-4176-A540-3D5DFD1BC9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10079C-59AB-493C-8062-8E11C3F8C8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6FBA13-0B18-42C5-A897-7A75CA24EA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C3B01E-E5D7-4FD6-9B26-770C2142C9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AFDE46-9949-424D-B6EC-EF206BAA87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E42DD9-E1A4-4304-BC9C-42BDA05A39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6BC2D0-260B-47DE-9049-31512092E0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810E0A-BC7B-4D2C-8411-2FA700F967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40B435-AC42-4384-A177-5BAB76F825D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7695DD-341E-4122-9EE5-134C5BE4DD5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75C990-1935-453A-B249-3578A5C95B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984037-F9AD-4344-BD31-E9DCD3E42E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27830B0-785E-4AA8-8135-0049834C08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EBFB81C-2C8A-4147-A3E3-9F53608713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48AFF72-B9B0-42F9-A06B-92CA864F7C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227B5A-DA34-47F4-9BC7-B7AFFA56B5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777F43-5206-412C-85B0-B576C940FD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915E89-09D5-4526-B88A-971B30394D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2921348-D425-4369-8AAD-6A34704D51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6D41502-CA06-4688-A157-96F3DE6B8B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D2FC221-40D5-4B14-8862-8A8D968D35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64A527E-33DA-4B80-BE52-ABE09870007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A0FF93D-0873-4D2F-9D44-8F1C620F2D0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EE683FA-EAD9-4960-AF94-77E06812B8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675654C-6F71-4120-BC51-7BA863FDE1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2966C74-066F-4A30-BE3B-87B8641A74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E7DFD4-AE45-4C4E-A11D-6D99B10EA9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7C68068-15DA-421C-8248-8725C87B51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0CDA1F4-C7EE-4851-ACF3-474A4F57AE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05D75D8-90E3-4A3D-A811-7F8D2FDC28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8EB815C-FFF0-4D60-816E-14E5A472C4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04ABCF2-2C55-40A5-8F95-7C7E77F175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FAD722-33E6-466D-A93F-A28D82F667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5B96671-8A15-4B7F-A760-66173374AF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718D5C8-B2B7-40FE-B216-84A414F17C4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71ECBDB-DCEB-4F3D-B423-328BDA266B9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CA601D-E4B4-4DAC-AA6D-7FE63D5182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E1AA8F-C86D-4114-AA06-C541AFCD55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F44BDC-45C4-48F3-981A-33FB7F2954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FD82A3-764C-49D0-A713-B142010102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29167E-9A63-4852-9D46-52471D0DC2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0120" cy="28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0320" cy="5173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3960" cy="5173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40EBC0-FA65-4AB3-95D5-520B1EC8CC27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3960" cy="5173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79872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108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770CEF-6EF0-4144-AF63-487A750855B3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108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79908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496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8344F1-2A65-4F53-8167-CE251AC9310D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14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 idx="10"/>
          </p:nvPr>
        </p:nvSpPr>
        <p:spPr>
          <a:xfrm>
            <a:off x="4102560" y="6827760"/>
            <a:ext cx="379872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9188640" y="6827760"/>
            <a:ext cx="224928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B87721-4677-41C0-8652-D7F63F112185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2"/>
          </p:nvPr>
        </p:nvSpPr>
        <p:spPr>
          <a:xfrm>
            <a:off x="599040" y="6827760"/>
            <a:ext cx="2791080" cy="51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40000" y="5265000"/>
            <a:ext cx="9175680" cy="242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PhD Stipendiat, Avd. for Radiograf, Campus Bergen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Max.Korbmacher@hvl.no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360000" y="2949480"/>
            <a:ext cx="9355680" cy="165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7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Hjernebiomarkører av aldring og sykdom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726280" y="180000"/>
            <a:ext cx="2849760" cy="269604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7200000" y="1973520"/>
            <a:ext cx="2156040" cy="54252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7710480" y="1206000"/>
            <a:ext cx="1105560" cy="49536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927120" y="102960"/>
            <a:ext cx="2608920" cy="115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878560" cy="272340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240" cy="12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Oppsummering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780600" cy="491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Brain age indikerer helse generelt, men klin. bruk er begrenset (enda)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Limbiske strukt. (eks.fornix &amp; forceps) er sentrale for alders- og aldr</a:t>
            </a:r>
            <a:r>
              <a:rPr b="1" lang="en-GB" sz="3200" spc="-1" strike="noStrike">
                <a:latin typeface="Arial"/>
              </a:rPr>
              <a:t>ings</a:t>
            </a:r>
            <a:r>
              <a:rPr b="0" lang="en-GB" sz="3200" spc="-1" strike="noStrike">
                <a:latin typeface="Arial"/>
              </a:rPr>
              <a:t>-relaterte aspekter i UKB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Arial"/>
              </a:rPr>
              <a:t>Neste spm: Kan vi lagre integrative biomarkører mht gener &amp; atferd?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6400" cy="71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Takk!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20" name="Picture 5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1160" cy="199116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6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6480" cy="198648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17120" cy="196164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6400" cy="19764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49520" cy="1796400"/>
          </a:xfrm>
          <a:prstGeom prst="rect">
            <a:avLst/>
          </a:prstGeom>
          <a:ln w="0">
            <a:noFill/>
          </a:ln>
        </p:spPr>
      </p:pic>
      <p:sp>
        <p:nvSpPr>
          <p:cNvPr id="225" name=""/>
          <p:cNvSpPr/>
          <p:nvPr/>
        </p:nvSpPr>
        <p:spPr>
          <a:xfrm>
            <a:off x="540000" y="2616840"/>
            <a:ext cx="15181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2520000" y="6719040"/>
            <a:ext cx="190224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3158280" y="2616840"/>
            <a:ext cx="14803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5716080" y="2616840"/>
            <a:ext cx="14313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8168760" y="2616840"/>
            <a:ext cx="161568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2824560" y="4681440"/>
            <a:ext cx="1319400" cy="179640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/>
          <p:nvPr/>
        </p:nvSpPr>
        <p:spPr>
          <a:xfrm>
            <a:off x="380880" y="6717960"/>
            <a:ext cx="19555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7"/>
          <a:stretch/>
        </p:blipFill>
        <p:spPr>
          <a:xfrm>
            <a:off x="4569480" y="4681440"/>
            <a:ext cx="1703160" cy="179640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4877640" y="6719040"/>
            <a:ext cx="104868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6778800" y="4681440"/>
            <a:ext cx="1236240" cy="179640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6578640" y="6706080"/>
            <a:ext cx="1762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8640000" y="6719040"/>
            <a:ext cx="146556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8640000" y="6660000"/>
            <a:ext cx="122868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Tiril Gurholt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9"/>
          <a:stretch/>
        </p:blipFill>
        <p:spPr>
          <a:xfrm>
            <a:off x="8459640" y="4667400"/>
            <a:ext cx="1437840" cy="182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6"/>
          <p:cNvSpPr/>
          <p:nvPr/>
        </p:nvSpPr>
        <p:spPr>
          <a:xfrm>
            <a:off x="1080" y="3420360"/>
            <a:ext cx="1007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Spørsmål?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240" cy="12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En oversikt over mitt prosjekt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6640" cy="465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Hjernealdring som proxy for “</a:t>
            </a:r>
            <a:r>
              <a:rPr b="0" i="1" lang="en-GB" sz="3200" spc="-1" strike="noStrike">
                <a:latin typeface="Noto Sans Regular"/>
              </a:rPr>
              <a:t>helse</a:t>
            </a:r>
            <a:r>
              <a:rPr b="0" lang="en-GB" sz="3200" spc="-1" strike="noStrike">
                <a:latin typeface="Noto Sans Regular"/>
              </a:rPr>
              <a:t>”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Å undersøke </a:t>
            </a:r>
            <a:r>
              <a:rPr b="0" i="1" lang="en-GB" sz="3200" spc="-1" strike="noStrike">
                <a:latin typeface="Noto Sans Regular"/>
              </a:rPr>
              <a:t>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i="1" lang="en-GB" sz="3200" spc="-1" strike="noStrike">
                <a:latin typeface="Noto Sans Regular"/>
              </a:rPr>
              <a:t>Brain age gap</a:t>
            </a:r>
            <a:r>
              <a:rPr b="0" lang="en-GB" sz="3200" spc="-1" strike="noStrike">
                <a:latin typeface="Noto Sans Regular"/>
              </a:rPr>
              <a:t> som biomarker?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240" cy="12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Hjernealdring som helse proxy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79880" cy="311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Det finnnes normative mønstrer av hjernens vevsutvikling kryss livet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Avvik av en slik norm kan vise til symptomutvikling og sykdom</a:t>
            </a:r>
            <a:r>
              <a:rPr b="0" lang="en-GB" sz="2800" spc="-1" strike="noStrike" baseline="33000">
                <a:latin typeface="Arial"/>
              </a:rPr>
              <a:t>1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Å etablere normative modeller kreves store dataer</a:t>
            </a:r>
            <a:r>
              <a:rPr b="0" lang="en-GB" sz="2800" spc="-1" strike="noStrike" baseline="33000">
                <a:latin typeface="Arial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2644200" y="7200000"/>
            <a:ext cx="77936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Rutherford et al., 2022, Elife, 11; 2 Marek et al., 2022, Nat., 603(7902)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484360" y="4698000"/>
            <a:ext cx="5614920" cy="25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299880" cy="12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6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Å undersøke aldring: utfordringer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7988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Hjernens aldring kan undersøkes på mange forskjellige måter, har mange fasetter: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Tversnitt vs longitudinal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Forskjellige vevstyper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Forskjellige datatyper &amp; -representasjoner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Sekvenser (for magnetresonansopptak)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1D-4D data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947988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Diffusjons MR var hoveddatakilde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6147000" y="1745280"/>
            <a:ext cx="3748680" cy="324828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682640" y="5157000"/>
            <a:ext cx="6298920" cy="227628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900000" y="2520000"/>
            <a:ext cx="1978560" cy="224784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3960000" y="3420000"/>
            <a:ext cx="2160000" cy="36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flipH="1">
            <a:off x="4500000" y="3600000"/>
            <a:ext cx="1620000" cy="126000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3387600" y="3240000"/>
            <a:ext cx="390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6204600" y="3240000"/>
            <a:ext cx="390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B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3855600" y="4527000"/>
            <a:ext cx="390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C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8100000" y="4500000"/>
            <a:ext cx="949320" cy="107856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5"/>
          <a:stretch/>
        </p:blipFill>
        <p:spPr>
          <a:xfrm>
            <a:off x="8460000" y="4995000"/>
            <a:ext cx="949320" cy="107856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6"/>
          <a:stretch/>
        </p:blipFill>
        <p:spPr>
          <a:xfrm>
            <a:off x="8820000" y="5400000"/>
            <a:ext cx="949320" cy="107856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8"/>
          <p:cNvSpPr/>
          <p:nvPr/>
        </p:nvSpPr>
        <p:spPr>
          <a:xfrm>
            <a:off x="599400" y="121680"/>
            <a:ext cx="9480240" cy="12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92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DejaVu Sans"/>
              </a:rPr>
              <a:t>Å undersøke aldring: eksempel hvit substans modellering med tensor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300600" cy="12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DejaVu Sans"/>
              </a:rPr>
              <a:t>Å undersøke aldring: hvilke dataer, hva å gjøre med det?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6640" cy="38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Hov.dat: UK Biobank N = 48,040 tversn, 2,944 repeat scans, men også: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Lokale dataer fra Oslo </a:t>
            </a:r>
            <a:r>
              <a:rPr b="0" i="1" lang="en-GB" sz="3200" spc="-1" strike="noStrike">
                <a:latin typeface="Noto Sans Regular"/>
              </a:rPr>
              <a:t>N</a:t>
            </a:r>
            <a:r>
              <a:rPr b="0" lang="en-GB" sz="3200" spc="-1" strike="noStrike">
                <a:latin typeface="Noto Sans Regular"/>
              </a:rPr>
              <a:t> = 1,065, Bergen+Tyskland N = 4, M = 660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Assosiasjonstesting mellom hjerne &amp; alder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Brain age prediksjoner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Assos.m. helserelatert atferd, genotyper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700000" y="5922000"/>
            <a:ext cx="4097520" cy="195372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7330320" y="6408000"/>
            <a:ext cx="949320" cy="107856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7920000" y="6345720"/>
            <a:ext cx="949320" cy="107856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tretch/>
        </p:blipFill>
        <p:spPr>
          <a:xfrm>
            <a:off x="8410320" y="6273000"/>
            <a:ext cx="949320" cy="107856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5"/>
          <a:stretch/>
        </p:blipFill>
        <p:spPr>
          <a:xfrm>
            <a:off x="1080000" y="6120720"/>
            <a:ext cx="1094400" cy="12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240" cy="12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 som biomarkør?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57000" cy="465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beregning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Trene en model fra MR dataer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Predikere alder for hvert inivid: “Ditt hjerne er X år gammel”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Beregne forskjellen mellom kronologisk og hjernealder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assosiasjoner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BAG er relatert med en rekke kliniske symptomer og diagnoser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Større BAG i forskjellige klin. vs kontrollgrupper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5443920" y="7213680"/>
            <a:ext cx="49939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280000" y="2737440"/>
            <a:ext cx="1436040" cy="143604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9000000" y="4168800"/>
            <a:ext cx="360" cy="1537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>
            <a:off x="8174880" y="5749920"/>
            <a:ext cx="172116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Biologisk alder = 28 år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= 6 år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8175600" y="2053080"/>
            <a:ext cx="190116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Kronologisk alder = 22 år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100000" y="1800000"/>
            <a:ext cx="1796040" cy="52182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 rot="5414400">
            <a:off x="8320680" y="4856400"/>
            <a:ext cx="17211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Aldersprediksjon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240" cy="12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 som biomarkør?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239520" cy="465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Våre studier (1|2)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Validering av hjernealder i diffusjonsdater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Identifikasjon av fornix &amp; forceps minor som mest alderssensitive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&amp; BAG relatert med forskjellige biopsykososiale factorer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Noto Sans Regular"/>
                <a:ea typeface="Noto Sans CJK SC"/>
              </a:rPr>
              <a:t>waist-to-hip ratio, diabetes, hypertension, røking, matrix puzzles løsing, arbeids- &amp; helsefornøyelse &amp; -persepsjon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180000" y="7213680"/>
            <a:ext cx="102578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44(10); 2 Korbmacher et al., 2023, Front. Psy. 14.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6840000" y="1575720"/>
            <a:ext cx="2499120" cy="256284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840000" y="4140000"/>
            <a:ext cx="2518560" cy="238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240" cy="12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 som biomarkør?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20240" cy="465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Våre studier (2|2)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estimater påvirkes av en del faktorer, som bildenes opptakskvalitet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"/>
              </a:rPr>
              <a:t>Dermed </a:t>
            </a:r>
            <a:r>
              <a:rPr b="1" lang="en-GB" sz="2400" spc="-1" strike="noStrike">
                <a:latin typeface="Arial"/>
                <a:ea typeface="Noto Sans CJK SC"/>
              </a:rPr>
              <a:t>ikke</a:t>
            </a:r>
            <a:r>
              <a:rPr b="0" lang="en-GB" sz="2400" spc="-1" strike="noStrike">
                <a:latin typeface="Arial"/>
                <a:ea typeface="Noto Sans CJK SC"/>
              </a:rPr>
              <a:t> klar for klinisk bruk. Kreves mer undersøkelse.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  <a:ea typeface="Noto Sans CJK SC"/>
              </a:rPr>
              <a:t>Men, we identifiserte at de mest alderssensitive hjerneområdene (feks.fornix) var også relevante for: 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latin typeface="Arial"/>
                <a:ea typeface="Noto Sans CJK SC"/>
              </a:rPr>
              <a:t>Utviklingen av hjerneasymmetry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latin typeface="Arial"/>
                <a:ea typeface="Noto Sans CJK SC"/>
              </a:rPr>
              <a:t>Aldr</a:t>
            </a:r>
            <a:r>
              <a:rPr b="1" lang="en-GB" sz="2800" spc="-1" strike="noStrike">
                <a:latin typeface="Arial"/>
                <a:ea typeface="Noto Sans CJK SC"/>
              </a:rPr>
              <a:t>ing</a:t>
            </a:r>
            <a:r>
              <a:rPr b="0" lang="en-GB" sz="2800" spc="-1" strike="noStrike">
                <a:latin typeface="Arial"/>
                <a:ea typeface="Noto Sans CJK SC"/>
              </a:rPr>
              <a:t> (longitudinal) – som presenterer unike polygenetiske fingeravtrykk for områder som fornix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3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080000" y="7213680"/>
            <a:ext cx="93578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Brain &amp; Beh. e3219; 2+3 Korbmacher et al., 2023, preprint.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2023-09-01T09:34:24Z</dcterms:modified>
  <cp:revision>76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